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6" r:id="rId5"/>
    <p:sldId id="259" r:id="rId6"/>
    <p:sldId id="263" r:id="rId7"/>
    <p:sldId id="267" r:id="rId8"/>
    <p:sldId id="269" r:id="rId9"/>
    <p:sldId id="262" r:id="rId10"/>
    <p:sldId id="261" r:id="rId11"/>
    <p:sldId id="270" r:id="rId12"/>
    <p:sldId id="271" r:id="rId13"/>
    <p:sldId id="260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3922" autoAdjust="0"/>
  </p:normalViewPr>
  <p:slideViewPr>
    <p:cSldViewPr snapToGrid="0">
      <p:cViewPr varScale="1">
        <p:scale>
          <a:sx n="64" d="100"/>
          <a:sy n="64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3CE97684-7B4A-44D8-963A-19974AAA19C1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D519C35F-FBCA-4301-8F82-B36994601AC7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0461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97684-7B4A-44D8-963A-19974AAA19C1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C35F-FBCA-4301-8F82-B36994601A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648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97684-7B4A-44D8-963A-19974AAA19C1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C35F-FBCA-4301-8F82-B36994601A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831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97684-7B4A-44D8-963A-19974AAA19C1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C35F-FBCA-4301-8F82-B36994601A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5742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97684-7B4A-44D8-963A-19974AAA19C1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C35F-FBCA-4301-8F82-B36994601AC7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687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97684-7B4A-44D8-963A-19974AAA19C1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C35F-FBCA-4301-8F82-B36994601A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109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97684-7B4A-44D8-963A-19974AAA19C1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C35F-FBCA-4301-8F82-B36994601A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2676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97684-7B4A-44D8-963A-19974AAA19C1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C35F-FBCA-4301-8F82-B36994601A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181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97684-7B4A-44D8-963A-19974AAA19C1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C35F-FBCA-4301-8F82-B36994601A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8207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97684-7B4A-44D8-963A-19974AAA19C1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C35F-FBCA-4301-8F82-B36994601A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7344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97684-7B4A-44D8-963A-19974AAA19C1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C35F-FBCA-4301-8F82-B36994601A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7330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CE97684-7B4A-44D8-963A-19974AAA19C1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519C35F-FBCA-4301-8F82-B36994601A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034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A6A301-0F12-4938-9764-F9675F25D3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8800" dirty="0"/>
              <a:t>De bloedsomloop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8564F3-F44E-4FC9-8454-5CF7E0F5F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/>
          <a:p>
            <a:r>
              <a:rPr lang="nl-NL" sz="5400" dirty="0"/>
              <a:t>Wat is bloed?</a:t>
            </a:r>
          </a:p>
        </p:txBody>
      </p:sp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15174600-C8CF-482B-9A45-08BD46B54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133" y="-191745"/>
            <a:ext cx="3183698" cy="349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510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58EC8D-68D1-4138-B719-BE00C78AD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" y="0"/>
            <a:ext cx="122072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4579E4-5B5F-42C9-B08F-A904C81B1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811"/>
            <a:ext cx="2556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A062BF-3617-40D8-95DE-232028A48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4291" y="822688"/>
            <a:ext cx="6670520" cy="5207002"/>
          </a:xfrm>
          <a:noFill/>
        </p:spPr>
        <p:txBody>
          <a:bodyPr anchor="t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nl-NL" sz="2400" dirty="0">
                <a:solidFill>
                  <a:schemeClr val="bg1"/>
                </a:solidFill>
              </a:rPr>
              <a:t>Uit elkaar gevallen bloedcellen</a:t>
            </a:r>
          </a:p>
          <a:p>
            <a:pPr>
              <a:lnSpc>
                <a:spcPct val="150000"/>
              </a:lnSpc>
            </a:pPr>
            <a:r>
              <a:rPr lang="nl-NL" sz="2400" dirty="0">
                <a:solidFill>
                  <a:schemeClr val="bg1"/>
                </a:solidFill>
              </a:rPr>
              <a:t>Zorgt voor bloedstolling</a:t>
            </a:r>
          </a:p>
          <a:p>
            <a:pPr>
              <a:lnSpc>
                <a:spcPct val="150000"/>
              </a:lnSpc>
            </a:pPr>
            <a:r>
              <a:rPr lang="nl-NL" sz="2400" dirty="0">
                <a:solidFill>
                  <a:schemeClr val="bg1"/>
                </a:solidFill>
              </a:rPr>
              <a:t>Bloedstolling dicht een bloedvat</a:t>
            </a:r>
          </a:p>
          <a:p>
            <a:pPr>
              <a:lnSpc>
                <a:spcPct val="150000"/>
              </a:lnSpc>
            </a:pPr>
            <a:r>
              <a:rPr lang="nl-NL" sz="2400" dirty="0">
                <a:solidFill>
                  <a:schemeClr val="bg1"/>
                </a:solidFill>
              </a:rPr>
              <a:t>Stollingseiwitten zorgen ervoor dat fibrinogeen wordt omgezet in de fibrine</a:t>
            </a:r>
          </a:p>
          <a:p>
            <a:pPr>
              <a:lnSpc>
                <a:spcPct val="150000"/>
              </a:lnSpc>
            </a:pPr>
            <a:r>
              <a:rPr lang="nl-NL" sz="2400" dirty="0">
                <a:solidFill>
                  <a:schemeClr val="bg1"/>
                </a:solidFill>
              </a:rPr>
              <a:t>Fibrine vormt een net in de wond waar bloedcellen aan blijven plakken</a:t>
            </a:r>
          </a:p>
          <a:p>
            <a:pPr>
              <a:lnSpc>
                <a:spcPct val="150000"/>
              </a:lnSpc>
            </a:pPr>
            <a:r>
              <a:rPr lang="nl-NL" sz="2400" dirty="0">
                <a:solidFill>
                  <a:schemeClr val="bg1"/>
                </a:solidFill>
              </a:rPr>
              <a:t>Hierdoor ontstaat een bloedprop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1BF6CF-E1B8-4EE2-9AE1-86A58DAFD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B6C09C3-89F3-42C3-ABEE-A9FD27A4CDC0}"/>
              </a:ext>
            </a:extLst>
          </p:cNvPr>
          <p:cNvSpPr txBox="1"/>
          <p:nvPr/>
        </p:nvSpPr>
        <p:spPr>
          <a:xfrm>
            <a:off x="168811" y="1506725"/>
            <a:ext cx="2556825" cy="4123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Functie</a:t>
            </a:r>
          </a:p>
          <a:p>
            <a:pPr marL="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Samenstelling</a:t>
            </a:r>
          </a:p>
          <a:p>
            <a:pPr marL="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Rode bloedcellen</a:t>
            </a:r>
          </a:p>
          <a:p>
            <a:pPr marL="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Witte bloedcellen</a:t>
            </a:r>
          </a:p>
          <a:p>
            <a:pPr marL="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Bloedplaatjes</a:t>
            </a:r>
          </a:p>
          <a:p>
            <a:pPr marL="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Dichte bloedsomloop</a:t>
            </a:r>
          </a:p>
        </p:txBody>
      </p:sp>
      <p:pic>
        <p:nvPicPr>
          <p:cNvPr id="7" name="Graphic 6" descr="Kloppend hart">
            <a:extLst>
              <a:ext uri="{FF2B5EF4-FFF2-40B4-BE49-F238E27FC236}">
                <a16:creationId xmlns:a16="http://schemas.microsoft.com/office/drawing/2014/main" id="{1EC239B0-7EB1-4A0D-ACF3-C82CEA47A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200" y="378387"/>
            <a:ext cx="1229971" cy="1229971"/>
          </a:xfrm>
          <a:prstGeom prst="rect">
            <a:avLst/>
          </a:prstGeom>
        </p:spPr>
      </p:pic>
      <p:sp>
        <p:nvSpPr>
          <p:cNvPr id="9" name="Cirkel: leeg 8">
            <a:extLst>
              <a:ext uri="{FF2B5EF4-FFF2-40B4-BE49-F238E27FC236}">
                <a16:creationId xmlns:a16="http://schemas.microsoft.com/office/drawing/2014/main" id="{F2FE44FC-C0F4-45E6-BAA0-01F29A1A906E}"/>
              </a:ext>
            </a:extLst>
          </p:cNvPr>
          <p:cNvSpPr/>
          <p:nvPr/>
        </p:nvSpPr>
        <p:spPr>
          <a:xfrm>
            <a:off x="358652" y="231080"/>
            <a:ext cx="1407885" cy="1359440"/>
          </a:xfrm>
          <a:prstGeom prst="donut">
            <a:avLst>
              <a:gd name="adj" fmla="val 463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ED49144-72A4-4330-A9BB-ED4D60D21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995" y="378387"/>
            <a:ext cx="2677045" cy="267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C318E5-A989-477D-B31A-C8190A73F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35EAFF-743F-4322-AB98-6DD58024A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5126" y="1828800"/>
            <a:ext cx="2862105" cy="4351337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9EF5913-6F32-4302-A27C-069F60AF7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121" y="-83114"/>
            <a:ext cx="4304757" cy="720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48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718B6-89AB-4E60-9361-8056FBD01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5A42DC-3302-4BE8-A6B6-C3E94E6E5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41662B1-D531-4CDF-AE92-B66624C65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209550"/>
            <a:ext cx="11439525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62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58EC8D-68D1-4138-B719-BE00C78AD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" y="0"/>
            <a:ext cx="122072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4579E4-5B5F-42C9-B08F-A904C81B1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811"/>
            <a:ext cx="2556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A062BF-3617-40D8-95DE-232028A48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5583" y="822688"/>
            <a:ext cx="6670520" cy="5207002"/>
          </a:xfrm>
          <a:noFill/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sz="3600" dirty="0">
                <a:solidFill>
                  <a:schemeClr val="bg1"/>
                </a:solidFill>
              </a:rPr>
              <a:t>Bij de mens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1BF6CF-E1B8-4EE2-9AE1-86A58DAFD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B6C09C3-89F3-42C3-ABEE-A9FD27A4CDC0}"/>
              </a:ext>
            </a:extLst>
          </p:cNvPr>
          <p:cNvSpPr txBox="1"/>
          <p:nvPr/>
        </p:nvSpPr>
        <p:spPr>
          <a:xfrm>
            <a:off x="142807" y="1506372"/>
            <a:ext cx="2686931" cy="412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Functie</a:t>
            </a:r>
          </a:p>
          <a:p>
            <a:pPr marL="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Samenstelling</a:t>
            </a:r>
          </a:p>
          <a:p>
            <a:pPr marL="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Rode bloedcellen</a:t>
            </a:r>
          </a:p>
          <a:p>
            <a:pPr marL="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Witte bloedcellen</a:t>
            </a:r>
          </a:p>
          <a:p>
            <a:pPr marL="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Bloedplaatjes</a:t>
            </a:r>
          </a:p>
          <a:p>
            <a:pPr marL="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Dichte bloedsomloop</a:t>
            </a:r>
          </a:p>
        </p:txBody>
      </p:sp>
      <p:pic>
        <p:nvPicPr>
          <p:cNvPr id="7" name="Graphic 6" descr="Kloppend hart">
            <a:extLst>
              <a:ext uri="{FF2B5EF4-FFF2-40B4-BE49-F238E27FC236}">
                <a16:creationId xmlns:a16="http://schemas.microsoft.com/office/drawing/2014/main" id="{291C0FDB-1F81-4AEB-B787-D2B8B2489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200" y="378387"/>
            <a:ext cx="1229971" cy="1229971"/>
          </a:xfrm>
          <a:prstGeom prst="rect">
            <a:avLst/>
          </a:prstGeom>
        </p:spPr>
      </p:pic>
      <p:sp>
        <p:nvSpPr>
          <p:cNvPr id="9" name="Cirkel: leeg 8">
            <a:extLst>
              <a:ext uri="{FF2B5EF4-FFF2-40B4-BE49-F238E27FC236}">
                <a16:creationId xmlns:a16="http://schemas.microsoft.com/office/drawing/2014/main" id="{8467DDCD-B6DD-4030-A98C-027C4BBA5D7D}"/>
              </a:ext>
            </a:extLst>
          </p:cNvPr>
          <p:cNvSpPr/>
          <p:nvPr/>
        </p:nvSpPr>
        <p:spPr>
          <a:xfrm>
            <a:off x="358652" y="231080"/>
            <a:ext cx="1407885" cy="1359440"/>
          </a:xfrm>
          <a:prstGeom prst="donut">
            <a:avLst>
              <a:gd name="adj" fmla="val 463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8194" name="Picture 2" descr="Afbeeldingsresultaat voor bloedsomloop&quot;">
            <a:extLst>
              <a:ext uri="{FF2B5EF4-FFF2-40B4-BE49-F238E27FC236}">
                <a16:creationId xmlns:a16="http://schemas.microsoft.com/office/drawing/2014/main" id="{86EFFA98-25E8-408E-8EE1-8EA775D1D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082" y="15665"/>
            <a:ext cx="5019448" cy="64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943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0DADDE-244E-49CD-BD9D-7A6046E20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D38C0C-78E7-4F76-9C4A-693016337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4C22B92-B565-4543-B9B9-418B5872F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128" y="1143976"/>
            <a:ext cx="8619744" cy="45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0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58EC8D-68D1-4138-B719-BE00C78AD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" y="0"/>
            <a:ext cx="122072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4579E4-5B5F-42C9-B08F-A904C81B1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811"/>
            <a:ext cx="2556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A062BF-3617-40D8-95DE-232028A48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654" y="965199"/>
            <a:ext cx="6670520" cy="5207002"/>
          </a:xfrm>
          <a:noFill/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sz="3200" dirty="0">
                <a:solidFill>
                  <a:schemeClr val="bg1"/>
                </a:solidFill>
              </a:rPr>
              <a:t>Functies van bloed:</a:t>
            </a:r>
          </a:p>
          <a:p>
            <a:r>
              <a:rPr lang="nl-NL" sz="2400" dirty="0">
                <a:solidFill>
                  <a:schemeClr val="bg1"/>
                </a:solidFill>
              </a:rPr>
              <a:t>Bloed vervoert stoffen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bg1"/>
                </a:solidFill>
              </a:rPr>
              <a:t>	→ Toevoer van voedingsstoffen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bg1"/>
                </a:solidFill>
              </a:rPr>
              <a:t>	→ Afvoer van afvalstoffen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1BF6CF-E1B8-4EE2-9AE1-86A58DAFD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B6C09C3-89F3-42C3-ABEE-A9FD27A4CDC0}"/>
              </a:ext>
            </a:extLst>
          </p:cNvPr>
          <p:cNvSpPr txBox="1"/>
          <p:nvPr/>
        </p:nvSpPr>
        <p:spPr>
          <a:xfrm>
            <a:off x="168811" y="1506725"/>
            <a:ext cx="2556825" cy="4123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nl-NL" b="1" dirty="0">
                <a:solidFill>
                  <a:schemeClr val="bg1"/>
                </a:solidFill>
              </a:rPr>
              <a:t>Functie</a:t>
            </a:r>
          </a:p>
          <a:p>
            <a:pPr>
              <a:lnSpc>
                <a:spcPct val="250000"/>
              </a:lnSpc>
            </a:pPr>
            <a:r>
              <a:rPr lang="nl-NL" dirty="0">
                <a:solidFill>
                  <a:schemeClr val="bg1">
                    <a:lumMod val="95000"/>
                  </a:schemeClr>
                </a:solidFill>
              </a:rPr>
              <a:t>Samenstelling</a:t>
            </a:r>
          </a:p>
          <a:p>
            <a:pPr>
              <a:lnSpc>
                <a:spcPct val="250000"/>
              </a:lnSpc>
            </a:pPr>
            <a:r>
              <a:rPr lang="nl-NL" dirty="0">
                <a:solidFill>
                  <a:schemeClr val="bg1">
                    <a:lumMod val="95000"/>
                  </a:schemeClr>
                </a:solidFill>
              </a:rPr>
              <a:t>Rode bloedcellen</a:t>
            </a:r>
          </a:p>
          <a:p>
            <a:pPr>
              <a:lnSpc>
                <a:spcPct val="250000"/>
              </a:lnSpc>
            </a:pPr>
            <a:r>
              <a:rPr lang="nl-NL" dirty="0">
                <a:solidFill>
                  <a:schemeClr val="bg1">
                    <a:lumMod val="95000"/>
                  </a:schemeClr>
                </a:solidFill>
              </a:rPr>
              <a:t>Witte bloedcellen</a:t>
            </a:r>
          </a:p>
          <a:p>
            <a:pPr>
              <a:lnSpc>
                <a:spcPct val="250000"/>
              </a:lnSpc>
            </a:pPr>
            <a:r>
              <a:rPr lang="nl-NL" dirty="0">
                <a:solidFill>
                  <a:schemeClr val="bg1">
                    <a:lumMod val="95000"/>
                  </a:schemeClr>
                </a:solidFill>
              </a:rPr>
              <a:t>Bloedplaatjes</a:t>
            </a:r>
          </a:p>
          <a:p>
            <a:pPr>
              <a:lnSpc>
                <a:spcPct val="250000"/>
              </a:lnSpc>
            </a:pPr>
            <a:r>
              <a:rPr lang="nl-NL" dirty="0">
                <a:solidFill>
                  <a:schemeClr val="bg1">
                    <a:lumMod val="95000"/>
                  </a:schemeClr>
                </a:solidFill>
              </a:rPr>
              <a:t>Dichte bloedsomloop</a:t>
            </a:r>
          </a:p>
        </p:txBody>
      </p:sp>
      <p:sp>
        <p:nvSpPr>
          <p:cNvPr id="6" name="Cirkel: leeg 5">
            <a:extLst>
              <a:ext uri="{FF2B5EF4-FFF2-40B4-BE49-F238E27FC236}">
                <a16:creationId xmlns:a16="http://schemas.microsoft.com/office/drawing/2014/main" id="{8EFFC2DF-C17A-4AE0-AA9E-A3C47D74D331}"/>
              </a:ext>
            </a:extLst>
          </p:cNvPr>
          <p:cNvSpPr/>
          <p:nvPr/>
        </p:nvSpPr>
        <p:spPr>
          <a:xfrm>
            <a:off x="358652" y="231080"/>
            <a:ext cx="1407885" cy="1359440"/>
          </a:xfrm>
          <a:prstGeom prst="donut">
            <a:avLst>
              <a:gd name="adj" fmla="val 463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9" name="Graphic 8" descr="Kloppend hart">
            <a:extLst>
              <a:ext uri="{FF2B5EF4-FFF2-40B4-BE49-F238E27FC236}">
                <a16:creationId xmlns:a16="http://schemas.microsoft.com/office/drawing/2014/main" id="{A62DD7FA-103B-4ED9-AB35-453383285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200" y="378387"/>
            <a:ext cx="1229971" cy="122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2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0902E1-3044-4717-9206-227467FB3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4B6C2F-C1BA-4CD3-979F-3965C28D7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6E08457-AE22-49D7-8C4A-92EE4D49C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231" y="0"/>
            <a:ext cx="4387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6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58EC8D-68D1-4138-B719-BE00C78AD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" y="0"/>
            <a:ext cx="122072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4579E4-5B5F-42C9-B08F-A904C81B1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811"/>
            <a:ext cx="2556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A062BF-3617-40D8-95DE-232028A48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3028" y="965199"/>
            <a:ext cx="6650146" cy="5207002"/>
          </a:xfrm>
          <a:noFill/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sz="3200" dirty="0">
                <a:solidFill>
                  <a:schemeClr val="bg1"/>
                </a:solidFill>
              </a:rPr>
              <a:t>Functies van bloed:</a:t>
            </a:r>
          </a:p>
          <a:p>
            <a:r>
              <a:rPr lang="nl-NL" sz="2400" dirty="0">
                <a:solidFill>
                  <a:schemeClr val="bg1"/>
                </a:solidFill>
              </a:rPr>
              <a:t>Bloed vervoert stoffen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bg1"/>
                </a:solidFill>
              </a:rPr>
              <a:t>	→ Toevoer van voedingsstoffen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bg1"/>
                </a:solidFill>
              </a:rPr>
              <a:t>	→ Afvoer van afvalstoffen</a:t>
            </a:r>
          </a:p>
          <a:p>
            <a:r>
              <a:rPr lang="nl-NL" sz="2400" dirty="0">
                <a:solidFill>
                  <a:schemeClr val="bg1"/>
                </a:solidFill>
              </a:rPr>
              <a:t>Bescherming tegen ziektes</a:t>
            </a:r>
          </a:p>
          <a:p>
            <a:r>
              <a:rPr lang="nl-NL" sz="2400" dirty="0">
                <a:solidFill>
                  <a:schemeClr val="bg1"/>
                </a:solidFill>
              </a:rPr>
              <a:t>Herstellen van beschadigingen</a:t>
            </a:r>
          </a:p>
          <a:p>
            <a:r>
              <a:rPr lang="nl-NL" sz="2400" dirty="0">
                <a:solidFill>
                  <a:schemeClr val="bg1"/>
                </a:solidFill>
              </a:rPr>
              <a:t>Verspreiden van warmte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1BF6CF-E1B8-4EE2-9AE1-86A58DAFD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B6C09C3-89F3-42C3-ABEE-A9FD27A4CDC0}"/>
              </a:ext>
            </a:extLst>
          </p:cNvPr>
          <p:cNvSpPr txBox="1"/>
          <p:nvPr/>
        </p:nvSpPr>
        <p:spPr>
          <a:xfrm>
            <a:off x="168811" y="1506725"/>
            <a:ext cx="2556825" cy="4123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Functie</a:t>
            </a:r>
          </a:p>
          <a:p>
            <a:pPr marL="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Samenstelling</a:t>
            </a:r>
          </a:p>
          <a:p>
            <a:pPr marL="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Rode bloedcellen</a:t>
            </a:r>
          </a:p>
          <a:p>
            <a:pPr marL="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Witte bloedcellen</a:t>
            </a:r>
          </a:p>
          <a:p>
            <a:pPr marL="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Bloedplaatjes</a:t>
            </a:r>
          </a:p>
          <a:p>
            <a:pPr marL="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Dichte bloedsomloop</a:t>
            </a:r>
          </a:p>
        </p:txBody>
      </p:sp>
      <p:pic>
        <p:nvPicPr>
          <p:cNvPr id="7" name="Graphic 6" descr="Kloppend hart">
            <a:extLst>
              <a:ext uri="{FF2B5EF4-FFF2-40B4-BE49-F238E27FC236}">
                <a16:creationId xmlns:a16="http://schemas.microsoft.com/office/drawing/2014/main" id="{F8409887-9B14-434F-96DA-6EE6BCCC8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200" y="378387"/>
            <a:ext cx="1229971" cy="1229971"/>
          </a:xfrm>
          <a:prstGeom prst="rect">
            <a:avLst/>
          </a:prstGeom>
        </p:spPr>
      </p:pic>
      <p:sp>
        <p:nvSpPr>
          <p:cNvPr id="9" name="Cirkel: leeg 8">
            <a:extLst>
              <a:ext uri="{FF2B5EF4-FFF2-40B4-BE49-F238E27FC236}">
                <a16:creationId xmlns:a16="http://schemas.microsoft.com/office/drawing/2014/main" id="{1D3EEF1C-6632-46F2-A947-29CC6F51D1A2}"/>
              </a:ext>
            </a:extLst>
          </p:cNvPr>
          <p:cNvSpPr/>
          <p:nvPr/>
        </p:nvSpPr>
        <p:spPr>
          <a:xfrm>
            <a:off x="358652" y="231080"/>
            <a:ext cx="1407885" cy="1359440"/>
          </a:xfrm>
          <a:prstGeom prst="donut">
            <a:avLst>
              <a:gd name="adj" fmla="val 463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42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58EC8D-68D1-4138-B719-BE00C78AD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" y="0"/>
            <a:ext cx="122072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4579E4-5B5F-42C9-B08F-A904C81B1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811"/>
            <a:ext cx="2556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1BF6CF-E1B8-4EE2-9AE1-86A58DAFD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B6C09C3-89F3-42C3-ABEE-A9FD27A4CDC0}"/>
              </a:ext>
            </a:extLst>
          </p:cNvPr>
          <p:cNvSpPr txBox="1"/>
          <p:nvPr/>
        </p:nvSpPr>
        <p:spPr>
          <a:xfrm>
            <a:off x="130450" y="1506725"/>
            <a:ext cx="2556825" cy="4123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Functie</a:t>
            </a:r>
          </a:p>
          <a:p>
            <a:pPr marL="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Samenstelling</a:t>
            </a:r>
          </a:p>
          <a:p>
            <a:pPr marL="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Rode bloedcellen</a:t>
            </a:r>
          </a:p>
          <a:p>
            <a:pPr marL="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Witte bloedcellen</a:t>
            </a:r>
          </a:p>
          <a:p>
            <a:pPr marL="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Bloedplaatjes</a:t>
            </a:r>
          </a:p>
          <a:p>
            <a:pPr marL="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Dichte bloedsomloop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C90043CD-4C95-4218-9E40-0FF50CF3A1F4}"/>
              </a:ext>
            </a:extLst>
          </p:cNvPr>
          <p:cNvSpPr/>
          <p:nvPr/>
        </p:nvSpPr>
        <p:spPr>
          <a:xfrm>
            <a:off x="2996419" y="391145"/>
            <a:ext cx="9065132" cy="6032536"/>
          </a:xfrm>
          <a:prstGeom prst="rect">
            <a:avLst/>
          </a:prstGeom>
          <a:ln w="317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052" name="Picture 4" descr="Afbeeldingsresultaat voor bloed centrifugeren">
            <a:extLst>
              <a:ext uri="{FF2B5EF4-FFF2-40B4-BE49-F238E27FC236}">
                <a16:creationId xmlns:a16="http://schemas.microsoft.com/office/drawing/2014/main" id="{6F45D775-643F-4DAE-8595-482C4F42FD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" t="9688" r="86973" b="11136"/>
          <a:stretch/>
        </p:blipFill>
        <p:spPr bwMode="auto">
          <a:xfrm>
            <a:off x="3702123" y="1506725"/>
            <a:ext cx="748730" cy="370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beeldingsresultaat voor bloed centrifugeren">
            <a:extLst>
              <a:ext uri="{FF2B5EF4-FFF2-40B4-BE49-F238E27FC236}">
                <a16:creationId xmlns:a16="http://schemas.microsoft.com/office/drawing/2014/main" id="{2918A33C-9224-4BE3-8311-48BED67DD5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0" t="12818" r="68566" b="10670"/>
          <a:stretch/>
        </p:blipFill>
        <p:spPr bwMode="auto">
          <a:xfrm>
            <a:off x="5825401" y="876300"/>
            <a:ext cx="914400" cy="510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jl: rechts 3">
            <a:extLst>
              <a:ext uri="{FF2B5EF4-FFF2-40B4-BE49-F238E27FC236}">
                <a16:creationId xmlns:a16="http://schemas.microsoft.com/office/drawing/2014/main" id="{39B822B9-24A5-4792-B6C9-B0970116441C}"/>
              </a:ext>
            </a:extLst>
          </p:cNvPr>
          <p:cNvSpPr/>
          <p:nvPr/>
        </p:nvSpPr>
        <p:spPr>
          <a:xfrm>
            <a:off x="4668010" y="3183873"/>
            <a:ext cx="978408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eraccolade 5">
            <a:extLst>
              <a:ext uri="{FF2B5EF4-FFF2-40B4-BE49-F238E27FC236}">
                <a16:creationId xmlns:a16="http://schemas.microsoft.com/office/drawing/2014/main" id="{18F367BB-4E54-4812-BA8D-D77B30DED19D}"/>
              </a:ext>
            </a:extLst>
          </p:cNvPr>
          <p:cNvSpPr/>
          <p:nvPr/>
        </p:nvSpPr>
        <p:spPr>
          <a:xfrm>
            <a:off x="6785742" y="1506726"/>
            <a:ext cx="1268657" cy="2161780"/>
          </a:xfrm>
          <a:prstGeom prst="rightBrace">
            <a:avLst>
              <a:gd name="adj1" fmla="val 8333"/>
              <a:gd name="adj2" fmla="val 25923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BCBE595-C4C3-4B06-A14A-39391B309D23}"/>
              </a:ext>
            </a:extLst>
          </p:cNvPr>
          <p:cNvSpPr txBox="1"/>
          <p:nvPr/>
        </p:nvSpPr>
        <p:spPr>
          <a:xfrm>
            <a:off x="8252161" y="1506725"/>
            <a:ext cx="23118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Bloedplasma: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Opgeloste stoffen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Eiwitten</a:t>
            </a:r>
          </a:p>
        </p:txBody>
      </p:sp>
      <p:sp>
        <p:nvSpPr>
          <p:cNvPr id="15" name="Rechteraccolade 14">
            <a:extLst>
              <a:ext uri="{FF2B5EF4-FFF2-40B4-BE49-F238E27FC236}">
                <a16:creationId xmlns:a16="http://schemas.microsoft.com/office/drawing/2014/main" id="{7C0F07B8-5B7F-4AE6-AD4A-5430D21D8CD1}"/>
              </a:ext>
            </a:extLst>
          </p:cNvPr>
          <p:cNvSpPr/>
          <p:nvPr/>
        </p:nvSpPr>
        <p:spPr>
          <a:xfrm>
            <a:off x="6761337" y="3819919"/>
            <a:ext cx="1268656" cy="1933767"/>
          </a:xfrm>
          <a:prstGeom prst="rightBrace">
            <a:avLst>
              <a:gd name="adj1" fmla="val 8333"/>
              <a:gd name="adj2" fmla="val 25923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058" name="Picture 10" descr="Afbeeldingsresultaat voor bloed centrifugeren">
            <a:extLst>
              <a:ext uri="{FF2B5EF4-FFF2-40B4-BE49-F238E27FC236}">
                <a16:creationId xmlns:a16="http://schemas.microsoft.com/office/drawing/2014/main" id="{CE4B0A38-7A14-4C3B-A4F1-8C1C088673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0" t="53521" r="42761" b="4988"/>
          <a:stretch/>
        </p:blipFill>
        <p:spPr bwMode="auto">
          <a:xfrm>
            <a:off x="8275976" y="2823689"/>
            <a:ext cx="1696343" cy="329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8EDA0BB1-DBA5-41A3-B426-F52A965B5864}"/>
              </a:ext>
            </a:extLst>
          </p:cNvPr>
          <p:cNvSpPr txBox="1"/>
          <p:nvPr/>
        </p:nvSpPr>
        <p:spPr>
          <a:xfrm>
            <a:off x="10039790" y="3070430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Bloedplaatjes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A6F78E9A-2F5D-4EA8-BD1F-96F8CCEFE1D8}"/>
              </a:ext>
            </a:extLst>
          </p:cNvPr>
          <p:cNvSpPr txBox="1"/>
          <p:nvPr/>
        </p:nvSpPr>
        <p:spPr>
          <a:xfrm>
            <a:off x="10039790" y="3450587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Witte bloedcellen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F2193481-4C3A-4693-8E25-B3926C732833}"/>
              </a:ext>
            </a:extLst>
          </p:cNvPr>
          <p:cNvSpPr txBox="1"/>
          <p:nvPr/>
        </p:nvSpPr>
        <p:spPr>
          <a:xfrm>
            <a:off x="10019824" y="4786802"/>
            <a:ext cx="196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Rode bloedcellen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048C4E2E-26A9-44AE-9687-B3319D465227}"/>
              </a:ext>
            </a:extLst>
          </p:cNvPr>
          <p:cNvCxnSpPr>
            <a:cxnSpLocks/>
          </p:cNvCxnSpPr>
          <p:nvPr/>
        </p:nvCxnSpPr>
        <p:spPr>
          <a:xfrm>
            <a:off x="9590574" y="3255096"/>
            <a:ext cx="450337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45A10A2C-F1AA-4226-9AEE-61F2B35C2B5A}"/>
              </a:ext>
            </a:extLst>
          </p:cNvPr>
          <p:cNvCxnSpPr>
            <a:cxnSpLocks/>
          </p:cNvCxnSpPr>
          <p:nvPr/>
        </p:nvCxnSpPr>
        <p:spPr>
          <a:xfrm>
            <a:off x="9646864" y="3635253"/>
            <a:ext cx="450337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DF405874-F8E5-482C-9166-02E4787F7951}"/>
              </a:ext>
            </a:extLst>
          </p:cNvPr>
          <p:cNvCxnSpPr>
            <a:cxnSpLocks/>
          </p:cNvCxnSpPr>
          <p:nvPr/>
        </p:nvCxnSpPr>
        <p:spPr>
          <a:xfrm>
            <a:off x="9652716" y="4986306"/>
            <a:ext cx="450337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26" descr="Kloppend hart">
            <a:extLst>
              <a:ext uri="{FF2B5EF4-FFF2-40B4-BE49-F238E27FC236}">
                <a16:creationId xmlns:a16="http://schemas.microsoft.com/office/drawing/2014/main" id="{78B4CB62-649B-40BA-9035-566018FFF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8200" y="378387"/>
            <a:ext cx="1229971" cy="1229971"/>
          </a:xfrm>
          <a:prstGeom prst="rect">
            <a:avLst/>
          </a:prstGeom>
        </p:spPr>
      </p:pic>
      <p:sp>
        <p:nvSpPr>
          <p:cNvPr id="28" name="Cirkel: leeg 27">
            <a:extLst>
              <a:ext uri="{FF2B5EF4-FFF2-40B4-BE49-F238E27FC236}">
                <a16:creationId xmlns:a16="http://schemas.microsoft.com/office/drawing/2014/main" id="{5A33BAC8-B900-426F-B1F0-B31E2F9B7904}"/>
              </a:ext>
            </a:extLst>
          </p:cNvPr>
          <p:cNvSpPr/>
          <p:nvPr/>
        </p:nvSpPr>
        <p:spPr>
          <a:xfrm>
            <a:off x="358652" y="231080"/>
            <a:ext cx="1407885" cy="1359440"/>
          </a:xfrm>
          <a:prstGeom prst="donut">
            <a:avLst>
              <a:gd name="adj" fmla="val 463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63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15" grpId="0" animBg="1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58EC8D-68D1-4138-B719-BE00C78AD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" y="0"/>
            <a:ext cx="122072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4579E4-5B5F-42C9-B08F-A904C81B1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811"/>
            <a:ext cx="2556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A062BF-3617-40D8-95DE-232028A48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654" y="407963"/>
            <a:ext cx="7405912" cy="5764238"/>
          </a:xfrm>
          <a:noFill/>
        </p:spPr>
        <p:txBody>
          <a:bodyPr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nl-NL" sz="2400" dirty="0">
                <a:solidFill>
                  <a:schemeClr val="bg1"/>
                </a:solidFill>
              </a:rPr>
              <a:t>Bevat hemoglobine</a:t>
            </a:r>
          </a:p>
          <a:p>
            <a:pPr>
              <a:lnSpc>
                <a:spcPct val="200000"/>
              </a:lnSpc>
            </a:pPr>
            <a:r>
              <a:rPr lang="nl-NL" sz="2400" dirty="0">
                <a:solidFill>
                  <a:schemeClr val="bg1"/>
                </a:solidFill>
              </a:rPr>
              <a:t>Hemoglobine is een eiwit dat zuurstof bindt</a:t>
            </a:r>
          </a:p>
          <a:p>
            <a:pPr>
              <a:lnSpc>
                <a:spcPct val="200000"/>
              </a:lnSpc>
            </a:pPr>
            <a:r>
              <a:rPr lang="nl-NL" sz="2400" dirty="0">
                <a:solidFill>
                  <a:schemeClr val="bg1"/>
                </a:solidFill>
              </a:rPr>
              <a:t>Hemoglobine zorgt voor de rode kleur </a:t>
            </a:r>
          </a:p>
          <a:p>
            <a:pPr>
              <a:lnSpc>
                <a:spcPct val="200000"/>
              </a:lnSpc>
            </a:pPr>
            <a:r>
              <a:rPr lang="nl-NL" sz="2400" dirty="0">
                <a:solidFill>
                  <a:schemeClr val="bg1"/>
                </a:solidFill>
              </a:rPr>
              <a:t>Worden gemaakt in het beenmerg</a:t>
            </a:r>
          </a:p>
          <a:p>
            <a:pPr>
              <a:lnSpc>
                <a:spcPct val="200000"/>
              </a:lnSpc>
            </a:pPr>
            <a:r>
              <a:rPr lang="nl-NL" sz="2400" dirty="0">
                <a:solidFill>
                  <a:schemeClr val="bg1"/>
                </a:solidFill>
              </a:rPr>
              <a:t>Enige menselijke cel zonder celkern</a:t>
            </a:r>
          </a:p>
          <a:p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1BF6CF-E1B8-4EE2-9AE1-86A58DAFD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B6C09C3-89F3-42C3-ABEE-A9FD27A4CDC0}"/>
              </a:ext>
            </a:extLst>
          </p:cNvPr>
          <p:cNvSpPr txBox="1"/>
          <p:nvPr/>
        </p:nvSpPr>
        <p:spPr>
          <a:xfrm>
            <a:off x="168811" y="1506725"/>
            <a:ext cx="2556825" cy="4123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Functie</a:t>
            </a:r>
          </a:p>
          <a:p>
            <a:pPr marL="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Samenstelling</a:t>
            </a:r>
          </a:p>
          <a:p>
            <a:pPr marL="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Rode bloedcellen</a:t>
            </a:r>
          </a:p>
          <a:p>
            <a:pPr marL="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Witte bloedcellen</a:t>
            </a:r>
          </a:p>
          <a:p>
            <a:pPr marL="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Bloedplaatjes</a:t>
            </a:r>
          </a:p>
          <a:p>
            <a:pPr marL="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Dichte bloedsomloop</a:t>
            </a:r>
          </a:p>
        </p:txBody>
      </p:sp>
      <p:pic>
        <p:nvPicPr>
          <p:cNvPr id="3074" name="Picture 2" descr="Afbeeldingsresultaat voor rode bloedcellen transparant">
            <a:extLst>
              <a:ext uri="{FF2B5EF4-FFF2-40B4-BE49-F238E27FC236}">
                <a16:creationId xmlns:a16="http://schemas.microsoft.com/office/drawing/2014/main" id="{50EF56C7-7B16-428E-AF56-5151A94E82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2" t="17361" r="13333" b="18228"/>
          <a:stretch/>
        </p:blipFill>
        <p:spPr bwMode="auto">
          <a:xfrm>
            <a:off x="9145724" y="3995305"/>
            <a:ext cx="2556826" cy="220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8" descr="Kloppend hart">
            <a:extLst>
              <a:ext uri="{FF2B5EF4-FFF2-40B4-BE49-F238E27FC236}">
                <a16:creationId xmlns:a16="http://schemas.microsoft.com/office/drawing/2014/main" id="{6057FA03-806F-4E31-AA89-40E7EF8FE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8200" y="378387"/>
            <a:ext cx="1229971" cy="1229971"/>
          </a:xfrm>
          <a:prstGeom prst="rect">
            <a:avLst/>
          </a:prstGeom>
        </p:spPr>
      </p:pic>
      <p:sp>
        <p:nvSpPr>
          <p:cNvPr id="11" name="Cirkel: leeg 10">
            <a:extLst>
              <a:ext uri="{FF2B5EF4-FFF2-40B4-BE49-F238E27FC236}">
                <a16:creationId xmlns:a16="http://schemas.microsoft.com/office/drawing/2014/main" id="{80AD60B3-B64B-405C-9F58-1C65FE90034C}"/>
              </a:ext>
            </a:extLst>
          </p:cNvPr>
          <p:cNvSpPr/>
          <p:nvPr/>
        </p:nvSpPr>
        <p:spPr>
          <a:xfrm>
            <a:off x="358652" y="231080"/>
            <a:ext cx="1407885" cy="1359440"/>
          </a:xfrm>
          <a:prstGeom prst="donut">
            <a:avLst>
              <a:gd name="adj" fmla="val 463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07202A-7B8C-4FB4-BBCA-CF2AC986C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1ADE18-A33D-41F2-BCE3-44656CA58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 descr="Afbeeldingsresultaat voor red bloodcell gif&quot;">
            <a:extLst>
              <a:ext uri="{FF2B5EF4-FFF2-40B4-BE49-F238E27FC236}">
                <a16:creationId xmlns:a16="http://schemas.microsoft.com/office/drawing/2014/main" id="{7048F720-A887-4F6E-A246-B56401956D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03" y="365760"/>
            <a:ext cx="10979927" cy="631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599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58EC8D-68D1-4138-B719-BE00C78AD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" y="0"/>
            <a:ext cx="122072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4579E4-5B5F-42C9-B08F-A904C81B1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811"/>
            <a:ext cx="2556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A062BF-3617-40D8-95DE-232028A48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654" y="965199"/>
            <a:ext cx="6670520" cy="5207002"/>
          </a:xfrm>
          <a:noFill/>
        </p:spPr>
        <p:txBody>
          <a:bodyPr anchor="t">
            <a:norm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Beschermen tegen ziekteverwekkers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2400" dirty="0">
                <a:solidFill>
                  <a:schemeClr val="bg1"/>
                </a:solidFill>
              </a:rPr>
              <a:t>Twee manieren:</a:t>
            </a:r>
          </a:p>
          <a:p>
            <a:r>
              <a:rPr lang="nl-NL" sz="2400" dirty="0">
                <a:solidFill>
                  <a:schemeClr val="bg1"/>
                </a:solidFill>
              </a:rPr>
              <a:t>Antistoffen</a:t>
            </a:r>
          </a:p>
          <a:p>
            <a:r>
              <a:rPr lang="nl-NL" sz="2400" dirty="0" err="1">
                <a:solidFill>
                  <a:schemeClr val="bg1"/>
                </a:solidFill>
              </a:rPr>
              <a:t>Fagocyteren</a:t>
            </a:r>
            <a:endParaRPr lang="nl-NL" sz="2400" dirty="0">
              <a:solidFill>
                <a:schemeClr val="bg1"/>
              </a:solidFill>
            </a:endParaRPr>
          </a:p>
          <a:p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1BF6CF-E1B8-4EE2-9AE1-86A58DAFD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B6C09C3-89F3-42C3-ABEE-A9FD27A4CDC0}"/>
              </a:ext>
            </a:extLst>
          </p:cNvPr>
          <p:cNvSpPr txBox="1"/>
          <p:nvPr/>
        </p:nvSpPr>
        <p:spPr>
          <a:xfrm>
            <a:off x="168811" y="1506725"/>
            <a:ext cx="2556825" cy="4123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Functie</a:t>
            </a:r>
          </a:p>
          <a:p>
            <a:pPr marL="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Samenstelling</a:t>
            </a:r>
          </a:p>
          <a:p>
            <a:pPr marL="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Rode bloedcellen</a:t>
            </a:r>
          </a:p>
          <a:p>
            <a:pPr marL="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Witte bloedcellen</a:t>
            </a:r>
          </a:p>
          <a:p>
            <a:pPr marL="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Bloedplaatjes</a:t>
            </a:r>
          </a:p>
          <a:p>
            <a:pPr marL="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Dichte bloedsomloop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AC4EF42-1DEA-4763-9675-197910733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930" y="2246981"/>
            <a:ext cx="3930538" cy="272775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7F8283A-408D-4B4B-A31C-C0C37D2965DA}"/>
              </a:ext>
            </a:extLst>
          </p:cNvPr>
          <p:cNvSpPr txBox="1"/>
          <p:nvPr/>
        </p:nvSpPr>
        <p:spPr>
          <a:xfrm>
            <a:off x="9378761" y="1764985"/>
            <a:ext cx="16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Witte bloedcel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2AD02CA7-C1E9-44AA-8CEC-8AB0D8CE7444}"/>
              </a:ext>
            </a:extLst>
          </p:cNvPr>
          <p:cNvCxnSpPr>
            <a:cxnSpLocks/>
          </p:cNvCxnSpPr>
          <p:nvPr/>
        </p:nvCxnSpPr>
        <p:spPr>
          <a:xfrm flipV="1">
            <a:off x="8418109" y="2001630"/>
            <a:ext cx="1056174" cy="14379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Afbeeldingsresultaat voor bacterie cartoon transparant&quot;">
            <a:extLst>
              <a:ext uri="{FF2B5EF4-FFF2-40B4-BE49-F238E27FC236}">
                <a16:creationId xmlns:a16="http://schemas.microsoft.com/office/drawing/2014/main" id="{0AA83FB0-DE07-4280-B71E-406E2E4D1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498" y="5517413"/>
            <a:ext cx="997688" cy="99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phic 15" descr="Kloppend hart">
            <a:extLst>
              <a:ext uri="{FF2B5EF4-FFF2-40B4-BE49-F238E27FC236}">
                <a16:creationId xmlns:a16="http://schemas.microsoft.com/office/drawing/2014/main" id="{F50C6C2F-3D64-4C70-8A33-CFEFF737AD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8200" y="392455"/>
            <a:ext cx="1229971" cy="1229971"/>
          </a:xfrm>
          <a:prstGeom prst="rect">
            <a:avLst/>
          </a:prstGeom>
        </p:spPr>
      </p:pic>
      <p:pic>
        <p:nvPicPr>
          <p:cNvPr id="17" name="Graphic 16" descr="Kloppend hart">
            <a:extLst>
              <a:ext uri="{FF2B5EF4-FFF2-40B4-BE49-F238E27FC236}">
                <a16:creationId xmlns:a16="http://schemas.microsoft.com/office/drawing/2014/main" id="{08C4540D-A38B-4020-9759-EADE9CD6CE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8200" y="392455"/>
            <a:ext cx="1229971" cy="1229971"/>
          </a:xfrm>
          <a:prstGeom prst="rect">
            <a:avLst/>
          </a:prstGeom>
        </p:spPr>
      </p:pic>
      <p:sp>
        <p:nvSpPr>
          <p:cNvPr id="18" name="Cirkel: leeg 17">
            <a:extLst>
              <a:ext uri="{FF2B5EF4-FFF2-40B4-BE49-F238E27FC236}">
                <a16:creationId xmlns:a16="http://schemas.microsoft.com/office/drawing/2014/main" id="{6D192CE4-FDDF-493C-8F09-C27532C674A8}"/>
              </a:ext>
            </a:extLst>
          </p:cNvPr>
          <p:cNvSpPr/>
          <p:nvPr/>
        </p:nvSpPr>
        <p:spPr>
          <a:xfrm>
            <a:off x="358652" y="231080"/>
            <a:ext cx="1407885" cy="1359440"/>
          </a:xfrm>
          <a:prstGeom prst="donut">
            <a:avLst>
              <a:gd name="adj" fmla="val 463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6148" name="Picture 4" descr="Afbeeldingsresultaat voor pacman gif&quot;">
            <a:extLst>
              <a:ext uri="{FF2B5EF4-FFF2-40B4-BE49-F238E27FC236}">
                <a16:creationId xmlns:a16="http://schemas.microsoft.com/office/drawing/2014/main" id="{AA4AD546-50E1-4BE1-BDD1-C3D82959D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3068" y="3875604"/>
            <a:ext cx="5880915" cy="428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49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17 0.01852 L 0.66484 -0.0002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27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484 -0.00023 L 1.2151 -0.0048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13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58EC8D-68D1-4138-B719-BE00C78AD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" y="0"/>
            <a:ext cx="122072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4579E4-5B5F-42C9-B08F-A904C81B1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811"/>
            <a:ext cx="2556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A062BF-3617-40D8-95DE-232028A48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654" y="965199"/>
            <a:ext cx="6670520" cy="5207002"/>
          </a:xfrm>
          <a:noFill/>
        </p:spPr>
        <p:txBody>
          <a:bodyPr anchor="t">
            <a:normAutofit/>
          </a:bodyPr>
          <a:lstStyle/>
          <a:p>
            <a:endParaRPr lang="nl-NL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1BF6CF-E1B8-4EE2-9AE1-86A58DAFD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B6C09C3-89F3-42C3-ABEE-A9FD27A4CDC0}"/>
              </a:ext>
            </a:extLst>
          </p:cNvPr>
          <p:cNvSpPr txBox="1"/>
          <p:nvPr/>
        </p:nvSpPr>
        <p:spPr>
          <a:xfrm>
            <a:off x="168811" y="1506725"/>
            <a:ext cx="2556825" cy="4123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Functie</a:t>
            </a:r>
          </a:p>
          <a:p>
            <a:pPr marL="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Samenstelling</a:t>
            </a:r>
          </a:p>
          <a:p>
            <a:pPr marL="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Rode bloedcellen</a:t>
            </a:r>
          </a:p>
          <a:p>
            <a:pPr marL="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Witte bloedcellen</a:t>
            </a:r>
          </a:p>
          <a:p>
            <a:pPr marL="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Bloedplaatjes</a:t>
            </a:r>
          </a:p>
          <a:p>
            <a:pPr marL="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Dichte bloedsomloop</a:t>
            </a:r>
          </a:p>
        </p:txBody>
      </p:sp>
      <p:pic>
        <p:nvPicPr>
          <p:cNvPr id="5122" name="Picture 2" descr="Afbeeldingsresultaat voor witte bloedcel&quot;">
            <a:extLst>
              <a:ext uri="{FF2B5EF4-FFF2-40B4-BE49-F238E27FC236}">
                <a16:creationId xmlns:a16="http://schemas.microsoft.com/office/drawing/2014/main" id="{56902F4E-1F05-4F12-8923-E664D1FE9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822" y="2104571"/>
            <a:ext cx="12718279" cy="486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F3C9E65-AEAC-477C-8CFF-2A1A0F096CCC}"/>
              </a:ext>
            </a:extLst>
          </p:cNvPr>
          <p:cNvSpPr txBox="1"/>
          <p:nvPr/>
        </p:nvSpPr>
        <p:spPr>
          <a:xfrm>
            <a:off x="3233677" y="860394"/>
            <a:ext cx="4681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 err="1">
                <a:solidFill>
                  <a:schemeClr val="bg1"/>
                </a:solidFill>
              </a:rPr>
              <a:t>Fagocyteren</a:t>
            </a:r>
            <a:r>
              <a:rPr lang="nl-NL" sz="5400" dirty="0">
                <a:solidFill>
                  <a:schemeClr val="bg1"/>
                </a:solidFill>
              </a:rPr>
              <a:t>: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1" name="Graphic 10" descr="Kloppend hart">
            <a:extLst>
              <a:ext uri="{FF2B5EF4-FFF2-40B4-BE49-F238E27FC236}">
                <a16:creationId xmlns:a16="http://schemas.microsoft.com/office/drawing/2014/main" id="{15CBE98C-CCD5-43AD-83CD-BA5725CD4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8200" y="378387"/>
            <a:ext cx="1229971" cy="1229971"/>
          </a:xfrm>
          <a:prstGeom prst="rect">
            <a:avLst/>
          </a:prstGeom>
        </p:spPr>
      </p:pic>
      <p:sp>
        <p:nvSpPr>
          <p:cNvPr id="13" name="Cirkel: leeg 12">
            <a:extLst>
              <a:ext uri="{FF2B5EF4-FFF2-40B4-BE49-F238E27FC236}">
                <a16:creationId xmlns:a16="http://schemas.microsoft.com/office/drawing/2014/main" id="{838191D5-2B41-4D81-A4BC-42656B30AF9A}"/>
              </a:ext>
            </a:extLst>
          </p:cNvPr>
          <p:cNvSpPr/>
          <p:nvPr/>
        </p:nvSpPr>
        <p:spPr>
          <a:xfrm>
            <a:off x="358652" y="231080"/>
            <a:ext cx="1407885" cy="1359440"/>
          </a:xfrm>
          <a:prstGeom prst="donut">
            <a:avLst>
              <a:gd name="adj" fmla="val 463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06624"/>
      </p:ext>
    </p:extLst>
  </p:cSld>
  <p:clrMapOvr>
    <a:masterClrMapping/>
  </p:clrMapOvr>
</p:sld>
</file>

<file path=ppt/theme/theme1.xml><?xml version="1.0" encoding="utf-8"?>
<a:theme xmlns:a="http://schemas.openxmlformats.org/drawingml/2006/main" name="Weergave">
  <a:themeElements>
    <a:clrScheme name="Weergave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Weergave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eergave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1926</TotalTime>
  <Words>209</Words>
  <Application>Microsoft Office PowerPoint</Application>
  <PresentationFormat>Breedbeeld</PresentationFormat>
  <Paragraphs>87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Century Schoolbook</vt:lpstr>
      <vt:lpstr>Wingdings 2</vt:lpstr>
      <vt:lpstr>Weergave</vt:lpstr>
      <vt:lpstr>De bloedsomloop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 is bloed?</dc:title>
  <dc:creator>Dennis Schouwstra</dc:creator>
  <cp:lastModifiedBy>Dennis Schouwstra</cp:lastModifiedBy>
  <cp:revision>21</cp:revision>
  <dcterms:created xsi:type="dcterms:W3CDTF">2020-01-07T08:22:30Z</dcterms:created>
  <dcterms:modified xsi:type="dcterms:W3CDTF">2020-01-08T16:29:13Z</dcterms:modified>
</cp:coreProperties>
</file>